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3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9" d="100"/>
          <a:sy n="149" d="100"/>
        </p:scale>
        <p:origin x="-464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65522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development of topics over time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Which documents are about this topic? How does this topic develop over time? What are the prominent tokens for this topic?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this document about?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Word-sense disambiguation, phrasing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Stemming, lemmatization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This is done on the basis of term frequency; it could be adapted to incorporate machine learning; this will not help with intersecting discourses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Clustering of concepts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Stability of discourse over time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layman’s explanation: highlight-and-collect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/>
              <a:t>how to do this with a dumb machine</a:t>
            </a:r>
          </a:p>
          <a:p>
            <a:pPr marL="914400" lvl="1" indent="-3175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assume that the document is something that has been generated using words associated with a fixed number of topics (eg. typing monkeys who are slightly under the influence of a system of topics)</a:t>
            </a:r>
          </a:p>
          <a:p>
            <a:pPr marL="914400" lvl="1" indent="-3175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so, there’s some probability that any particular word is generated from topic X</a:t>
            </a:r>
          </a:p>
          <a:p>
            <a:pPr marL="914400" lvl="1" indent="-3175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in effect, the algorithm takes successively refined guesses at which topic generates which words</a:t>
            </a:r>
          </a:p>
          <a:p>
            <a:pPr marL="914400" lvl="1" indent="-317500" rtl="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eventually, a good fit is discovered using these heuristics, which results in a statistical model</a:t>
            </a:r>
          </a:p>
          <a:p>
            <a:pPr marL="914400" lvl="1" indent="-317500">
              <a:spcBef>
                <a:spcPts val="0"/>
              </a:spcBef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this statistical model can be used for inference.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343150"/>
            <a:ext cx="6477000" cy="1435608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792474"/>
            <a:ext cx="6477000" cy="880566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25162"/>
            <a:ext cx="1984248" cy="20574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4725162"/>
            <a:ext cx="3813048" cy="20574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4725162"/>
            <a:ext cx="685800" cy="20574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301354"/>
            <a:ext cx="3566160" cy="14401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2903220"/>
            <a:ext cx="3566160" cy="14401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01354"/>
            <a:ext cx="3566160" cy="304204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01354"/>
            <a:ext cx="3566160" cy="14401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2903220"/>
            <a:ext cx="3566160" cy="14401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301354"/>
            <a:ext cx="3566160" cy="14401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2903220"/>
            <a:ext cx="3566160" cy="14401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67536"/>
            <a:ext cx="3563938" cy="871538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276367"/>
            <a:ext cx="3566160" cy="422062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149523"/>
            <a:ext cx="3563938" cy="162237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143000"/>
            <a:ext cx="3566160" cy="871538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024987"/>
            <a:ext cx="3566160" cy="162237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9" y="379237"/>
            <a:ext cx="3850925" cy="4137206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500671"/>
            <a:ext cx="3468664" cy="384354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2640599"/>
            <a:ext cx="4088024" cy="2269515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8" y="2761935"/>
            <a:ext cx="3704109" cy="202281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180942"/>
            <a:ext cx="4088024" cy="2269515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30" y="302278"/>
            <a:ext cx="3704109" cy="202281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143000"/>
            <a:ext cx="3566160" cy="871538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024987"/>
            <a:ext cx="3566160" cy="162237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21780"/>
            <a:ext cx="7315200" cy="871538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3" y="284325"/>
            <a:ext cx="5031327" cy="258248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696552"/>
            <a:ext cx="7315200" cy="740978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8" y="423423"/>
            <a:ext cx="4653577" cy="2304288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21780"/>
            <a:ext cx="7315200" cy="871538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87276"/>
            <a:ext cx="3969060" cy="2779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2" y="228749"/>
            <a:ext cx="3598455" cy="2500676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80" y="242356"/>
            <a:ext cx="4792693" cy="2582484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380751"/>
            <a:ext cx="4432860" cy="2304288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694580"/>
            <a:ext cx="7315200" cy="74295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3" y="338138"/>
            <a:ext cx="846083" cy="401835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38138"/>
            <a:ext cx="5943600" cy="401835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2400300"/>
            <a:ext cx="8021782" cy="165735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2874821"/>
            <a:ext cx="4724400" cy="907473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3792682"/>
            <a:ext cx="4724400" cy="867440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24058"/>
            <a:ext cx="1981200" cy="204788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4724058"/>
            <a:ext cx="3810000" cy="20478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4734294"/>
            <a:ext cx="685800" cy="198817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5921"/>
            <a:ext cx="7772400" cy="1021556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67762"/>
            <a:ext cx="7772400" cy="740664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4" y="1267385"/>
            <a:ext cx="8431303" cy="165735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647265"/>
            <a:ext cx="5334000" cy="1021556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70464"/>
            <a:ext cx="5334000" cy="737315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3052353"/>
            <a:ext cx="5538788" cy="871538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3" y="333885"/>
            <a:ext cx="5416247" cy="2722626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8" y="474474"/>
            <a:ext cx="5009597" cy="2441448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3923180"/>
            <a:ext cx="5532958" cy="64882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01354"/>
            <a:ext cx="3566160" cy="304204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1354"/>
            <a:ext cx="3566160" cy="304204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064525"/>
            <a:ext cx="3200400" cy="438026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1631157"/>
            <a:ext cx="3566160" cy="271224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064525"/>
            <a:ext cx="3200400" cy="438026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1631157"/>
            <a:ext cx="3566160" cy="271224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40" y="1422781"/>
            <a:ext cx="3228975" cy="107156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1" y="1422781"/>
            <a:ext cx="3228975" cy="107156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40" y="1422781"/>
            <a:ext cx="3228975" cy="107156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1" y="1422781"/>
            <a:ext cx="3228975" cy="107156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01354"/>
            <a:ext cx="7315200" cy="14401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2903220"/>
            <a:ext cx="7315200" cy="14401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23" Type="http://schemas.openxmlformats.org/officeDocument/2006/relationships/image" Target="../media/image6.png"/><Relationship Id="rId24" Type="http://schemas.openxmlformats.org/officeDocument/2006/relationships/image" Target="../media/image7.png"/><Relationship Id="rId25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1" y="377428"/>
            <a:ext cx="7313613" cy="651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301353"/>
            <a:ext cx="7313613" cy="3042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4735846"/>
            <a:ext cx="1295400" cy="1988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8" y="4729348"/>
            <a:ext cx="3717967" cy="194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4107073"/>
            <a:ext cx="1483056" cy="638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5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184.73.211.114:4567/8-ball/upload" TargetMode="External"/><Relationship Id="rId4" Type="http://schemas.openxmlformats.org/officeDocument/2006/relationships/hyperlink" Target="https://docs.google.com/document/d/1pYi26j2cITVD1P5zEANubBAzOv-r85wdflszKWa9ryM/edit" TargetMode="External"/><Relationship Id="rId5" Type="http://schemas.openxmlformats.org/officeDocument/2006/relationships/hyperlink" Target="https://docs.google.com/document/d/1WE3NtivOIXkdvxECSh63l6rzOx-MySOwCu3scm0TzGQ/edit" TargetMode="External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sara@liicornell.org" TargetMode="External"/><Relationship Id="rId4" Type="http://schemas.openxmlformats.org/officeDocument/2006/relationships/hyperlink" Target="mailto:tom@liicornell.org" TargetMode="External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ofdigitalhumanities.org/2-1/topic-modeling-a-basic-introduction-by-megan-r-brett/" TargetMode="External"/><Relationship Id="rId4" Type="http://schemas.openxmlformats.org/officeDocument/2006/relationships/hyperlink" Target="https://www.cs.princeton.edu/~blei/papers/Blei2012.pdf" TargetMode="External"/><Relationship Id="rId5" Type="http://schemas.openxmlformats.org/officeDocument/2006/relationships/hyperlink" Target="https://en.wikipedia.org/wiki/Latent_Dirichlet_allocation" TargetMode="External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princeton.edu/~blei/topicmodeling.html" TargetMode="External"/><Relationship Id="rId4" Type="http://schemas.openxmlformats.org/officeDocument/2006/relationships/hyperlink" Target="http://mimno.infosci.cornell.edu/topics.html" TargetMode="External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mallet.cs.umass.edu/" TargetMode="External"/><Relationship Id="rId4" Type="http://schemas.openxmlformats.org/officeDocument/2006/relationships/hyperlink" Target="http://www.mimno.org/" TargetMode="External"/><Relationship Id="rId5" Type="http://schemas.openxmlformats.org/officeDocument/2006/relationships/hyperlink" Target="http://agoldst.github.io/dfr-browser/demo/" TargetMode="External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hyperlink" Target="https://docs.google.com/spreadsheets/d/1gZtWwJx-xh9YDlSdzoyWVVnctxVb2F5xquImfrr0ojQ/edit%23gid=1897533792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Topic models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What’s in </a:t>
            </a:r>
            <a:r>
              <a:rPr lang="en" i="1"/>
              <a:t>your</a:t>
            </a:r>
            <a:r>
              <a:rPr lang="en"/>
              <a:t> sock drawer?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Preprocessing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Terminology extraction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collateral vs. collateral estoppel vs. estoppel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eg. adding war-crimes cases to debtor/creditor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Stemming, lemmatization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Normalization of terms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Stopwording</a:t>
            </a:r>
          </a:p>
          <a:p>
            <a:pPr marL="914400" lvl="1" indent="-38100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tends to be labor intensive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Stopwording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dirty="0"/>
              <a:t>Discourse filtering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 dirty="0"/>
              <a:t>eg in caselaw, substantive topics vs. jurisdiction/geography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 dirty="0"/>
              <a:t>eg in most legal materials, procedure vs everything else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dirty="0"/>
              <a:t>Suppression of low-value (common) terms</a:t>
            </a:r>
          </a:p>
          <a:p>
            <a:pPr marL="457200" lvl="0" indent="-4191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dirty="0"/>
              <a:t>Plus the algorithm just derails every now and then.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to know when you’re done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This is more like cookery than math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We look for 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topical coherence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right granularity of overall system of topics discovered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&lt;10% junk topics</a:t>
            </a:r>
          </a:p>
          <a:p>
            <a:pPr marL="457200" lvl="0" indent="-4191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Tuning and labeling can readily be done by a research assistant/law student.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Streamlining model development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It’s early days for tools: still too project-specific and not well maintained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Text files and spreadsheets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Visualization for data exploration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stopword tuning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stemming, phrasing decisions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model sizing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gauging temporal stability of the model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34800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Visualizer: topic list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3778" y="477276"/>
            <a:ext cx="5191047" cy="466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29686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Visualizer: topic view 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8063" y="409094"/>
            <a:ext cx="5728052" cy="469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29686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Visualizer: document view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0016" y="375002"/>
            <a:ext cx="5404144" cy="4613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38209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Visualizer: word view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7064" y="528414"/>
            <a:ext cx="5472335" cy="4615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34800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Visualizer: word list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1492" y="468754"/>
            <a:ext cx="5412669" cy="4674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30538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Visualizer: stopword evaluation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7730" y="451708"/>
            <a:ext cx="5728052" cy="4602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Four questions we’ll answer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What is unsupervised topic modeling?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What is it good for?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What have we (and others) used it for?</a:t>
            </a:r>
          </a:p>
          <a:p>
            <a:pPr marL="457200" lvl="0" indent="-4191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What else could we (or you) do with it?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36504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Visualizer: scaled view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6254" y="485799"/>
            <a:ext cx="5847385" cy="4525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32243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Visualizer: “years” view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7397" y="528413"/>
            <a:ext cx="5574622" cy="4508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Things we’ve done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Categorization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caselaw, both general and bankruptcy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legal scholarship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Discourse comparison 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State statutes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CFR temporal snapshots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 final example: the Magic 8-Ball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dirty="0"/>
              <a:t>Inferencer… what’s that?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dirty="0"/>
              <a:t>Trained on 25K cases from CourtListener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dirty="0"/>
              <a:t>Actually, 19K because we cut all cases under 3K bytes.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dirty="0"/>
              <a:t>500 topics.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dirty="0"/>
              <a:t>“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Site</a:t>
            </a:r>
            <a:r>
              <a:rPr lang="en" dirty="0"/>
              <a:t>” implemented with JRuby, slightly hacked MALLET,  Apache TIKA, and Tesseract (OCR) for input doc </a:t>
            </a:r>
            <a:r>
              <a:rPr lang="en" dirty="0" smtClean="0"/>
              <a:t>conversion</a:t>
            </a:r>
            <a:endParaRPr lang="en-US" dirty="0" smtClean="0"/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dirty="0" smtClean="0"/>
              <a:t>Examples:  </a:t>
            </a:r>
            <a:r>
              <a:rPr lang="en-US" dirty="0" smtClean="0">
                <a:hlinkClick r:id="rId4"/>
              </a:rPr>
              <a:t>kickboxing</a:t>
            </a:r>
            <a:r>
              <a:rPr lang="en-US" dirty="0" smtClean="0"/>
              <a:t>, </a:t>
            </a:r>
            <a:r>
              <a:rPr lang="en-US" dirty="0" smtClean="0">
                <a:hlinkClick r:id="rId5"/>
              </a:rPr>
              <a:t>whales</a:t>
            </a:r>
            <a:r>
              <a:rPr lang="en-US" dirty="0" smtClean="0"/>
              <a:t>, and Rowe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Future work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Automated stopword-list construction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eg. by named-entity recognition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Automated labelling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Hierarchical topic models</a:t>
            </a:r>
          </a:p>
          <a:p>
            <a:pPr marL="457200" lvl="0" indent="-4191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Better visualizers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Us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sara@liicornell.org</a:t>
            </a:r>
          </a:p>
          <a:p>
            <a:pPr marL="457200" lvl="0" indent="-4191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tom@liicornell.org</a:t>
            </a:r>
            <a:r>
              <a:rPr lang="en" dirty="0"/>
              <a:t> </a:t>
            </a:r>
            <a:endParaRPr lang="en-US" dirty="0" smtClean="0"/>
          </a:p>
          <a:p>
            <a:pPr marL="457200" lvl="0" indent="-4191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mtClean="0"/>
              <a:t>THANKS!</a:t>
            </a:r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Resource guide: explanations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Megan Brett’s </a:t>
            </a:r>
            <a:r>
              <a:rPr lang="en" u="sng">
                <a:solidFill>
                  <a:schemeClr val="hlink"/>
                </a:solidFill>
                <a:hlinkClick r:id="rId3"/>
              </a:rPr>
              <a:t>really easy explanation for non-technical people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Blei article from Comm. of the ACM</a:t>
            </a:r>
          </a:p>
          <a:p>
            <a:pPr marL="457200" lvl="0" indent="-4191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More Greek symbols than you ever want to see: </a:t>
            </a:r>
            <a:r>
              <a:rPr lang="en" u="sng">
                <a:solidFill>
                  <a:schemeClr val="hlink"/>
                </a:solidFill>
                <a:hlinkClick r:id="rId5"/>
              </a:rPr>
              <a:t>Latent Dirichlet Allocation explained by Wikipedia</a:t>
            </a:r>
            <a:r>
              <a:rPr lang="en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Resource guide: survey papers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David Blei’s page</a:t>
            </a:r>
          </a:p>
          <a:p>
            <a:pPr marL="457200" lvl="0" indent="-4191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David Mimno’s bibliography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Resource guide: tools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MALLET </a:t>
            </a:r>
            <a:r>
              <a:rPr lang="en"/>
              <a:t>software tools for text mining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David Mimno’s blog</a:t>
            </a:r>
          </a:p>
          <a:p>
            <a:pPr marL="457200" lvl="0" indent="-4191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DFR browser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 important new tool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A tool for discovering major topics in large collections of documents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think: lots of cases, Congressional committee prints, grey literature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Rose to prominence in digital humanities, especially history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Part of a set of law-and-computation technologies that </a:t>
            </a:r>
            <a:r>
              <a:rPr lang="en" i="1"/>
              <a:t>everyone</a:t>
            </a:r>
            <a:r>
              <a:rPr lang="en"/>
              <a:t> needs to know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 other words: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It does your skimming for you.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It will sort hay into haystacks.</a:t>
            </a:r>
          </a:p>
          <a:p>
            <a:pPr marL="457200" lvl="0" indent="-4191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It will </a:t>
            </a:r>
            <a:r>
              <a:rPr lang="en" i="1"/>
              <a:t>not</a:t>
            </a:r>
            <a:r>
              <a:rPr lang="en"/>
              <a:t> find the needle.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it? ….the basics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Assume that a document collection represents a discourse…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… and that the discourse contains a number of “topics” 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For this purpose, a “topic” is a cluster of commonly-associated keywords</a:t>
            </a:r>
          </a:p>
          <a:p>
            <a:pPr marL="457200" lvl="0" indent="-4191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Guess the number of topics, and use fancy math to find the clusters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it? … in pictures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200" y="961512"/>
            <a:ext cx="7274074" cy="407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topic modeling good for?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Finding out what’s in a big collection of documents.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Comparing discourse/topics between collections or between temporal snapshots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Lots of really weird stuff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identifying 19th C. trade routes</a:t>
            </a:r>
          </a:p>
          <a:p>
            <a:pPr marL="914400" lvl="1" indent="-381000">
              <a:spcBef>
                <a:spcPts val="0"/>
              </a:spcBef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finding narrative patterns in IRS written responses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it look like?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Lucida Grande"/>
              <a:buChar char="•"/>
            </a:pPr>
            <a:r>
              <a:rPr lang="en-US" dirty="0" smtClean="0"/>
              <a:t>MALLET software (our tool of choice) creates 3 or 4 files</a:t>
            </a:r>
          </a:p>
          <a:p>
            <a:pPr>
              <a:buFont typeface="Lucida Grande"/>
              <a:buChar char="•"/>
            </a:pPr>
            <a:r>
              <a:rPr lang="en-US" dirty="0" smtClean="0"/>
              <a:t>Easiest way to understand the model is via the keyword file</a:t>
            </a:r>
          </a:p>
          <a:p>
            <a:pPr>
              <a:buFont typeface="Lucida Grande"/>
              <a:buChar char="•"/>
            </a:pPr>
            <a:r>
              <a:rPr lang="en-US" dirty="0" smtClean="0"/>
              <a:t>Here’s a labeled </a:t>
            </a:r>
            <a:r>
              <a:rPr lang="en-US" dirty="0" smtClean="0">
                <a:hlinkClick r:id="rId2"/>
              </a:rPr>
              <a:t>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63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do you make one?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Choose a corpus.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Pick a number of topics (usually 100)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Run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Tune stopwording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Increase number of topics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Lather, rinse, repeat </a:t>
            </a:r>
          </a:p>
          <a:p>
            <a:pPr marL="457200" lvl="0" indent="-4191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Label the model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24</TotalTime>
  <Words>825</Words>
  <Application>Microsoft Macintosh PowerPoint</Application>
  <PresentationFormat>On-screen Show (16:9)</PresentationFormat>
  <Paragraphs>127</Paragraphs>
  <Slides>28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Inkwell</vt:lpstr>
      <vt:lpstr>Topic models</vt:lpstr>
      <vt:lpstr>Four questions we’ll answer</vt:lpstr>
      <vt:lpstr>An important new tool</vt:lpstr>
      <vt:lpstr>In other words:</vt:lpstr>
      <vt:lpstr>What is it? ….the basics</vt:lpstr>
      <vt:lpstr>What is it? … in pictures</vt:lpstr>
      <vt:lpstr>What is topic modeling good for?</vt:lpstr>
      <vt:lpstr>What’s it look like?</vt:lpstr>
      <vt:lpstr>How do you make one?</vt:lpstr>
      <vt:lpstr>Preprocessing</vt:lpstr>
      <vt:lpstr>Stopwording</vt:lpstr>
      <vt:lpstr>How to know when you’re done</vt:lpstr>
      <vt:lpstr>Streamlining model development</vt:lpstr>
      <vt:lpstr>Visualizer: topic list</vt:lpstr>
      <vt:lpstr>Visualizer: topic view </vt:lpstr>
      <vt:lpstr>Visualizer: document view</vt:lpstr>
      <vt:lpstr>Visualizer: word view</vt:lpstr>
      <vt:lpstr>Visualizer: word list</vt:lpstr>
      <vt:lpstr>Visualizer: stopword evaluation</vt:lpstr>
      <vt:lpstr>Visualizer: scaled view</vt:lpstr>
      <vt:lpstr>Visualizer: “years” view</vt:lpstr>
      <vt:lpstr>Things we’ve done</vt:lpstr>
      <vt:lpstr>A final example: the Magic 8-Ball</vt:lpstr>
      <vt:lpstr>Future work</vt:lpstr>
      <vt:lpstr>Us</vt:lpstr>
      <vt:lpstr>Resource guide: explanations</vt:lpstr>
      <vt:lpstr>Resource guide: survey papers</vt:lpstr>
      <vt:lpstr>Resource guide: tools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models</dc:title>
  <cp:lastModifiedBy>Thomas Bruce</cp:lastModifiedBy>
  <cp:revision>5</cp:revision>
  <dcterms:modified xsi:type="dcterms:W3CDTF">2015-06-18T11:27:47Z</dcterms:modified>
</cp:coreProperties>
</file>